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88163" cy="10018713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5200"/>
    <a:srgbClr val="77C8CA"/>
    <a:srgbClr val="FF7F00"/>
    <a:srgbClr val="CCCCCC"/>
    <a:srgbClr val="00A500"/>
    <a:srgbClr val="DFFF7F"/>
    <a:srgbClr val="00FFFF"/>
    <a:srgbClr val="FFBF7F"/>
    <a:srgbClr val="007FFF"/>
    <a:srgbClr val="FFB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84" y="-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SPM + PROC OND</c:v>
                </c:pt>
              </c:strCache>
            </c:strRef>
          </c:tx>
          <c:spPr>
            <a:solidFill>
              <a:srgbClr val="00BFFF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F69-42C6-A0AE-4BCD5C805B2C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97E-40ED-B265-CBF76076E20A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E97E-40ED-B265-CBF76076E20A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E97E-40ED-B265-CBF76076E2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V0</c:v>
                </c:pt>
                <c:pt idx="1">
                  <c:v>V1</c:v>
                </c:pt>
                <c:pt idx="2">
                  <c:v>V2</c:v>
                </c:pt>
                <c:pt idx="3">
                  <c:v>V3</c:v>
                </c:pt>
                <c:pt idx="4">
                  <c:v>V4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326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97E-40ED-B265-CBF76076E20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BELASTINGEN</c:v>
                </c:pt>
              </c:strCache>
            </c:strRef>
          </c:tx>
          <c:spPr>
            <a:solidFill>
              <a:srgbClr val="7FFFBF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97E-40ED-B265-CBF76076E20A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97E-40ED-B265-CBF76076E20A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97E-40ED-B265-CBF76076E20A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97E-40ED-B265-CBF76076E2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V0</c:v>
                </c:pt>
                <c:pt idx="1">
                  <c:v>V1</c:v>
                </c:pt>
                <c:pt idx="2">
                  <c:v>V2</c:v>
                </c:pt>
                <c:pt idx="3">
                  <c:v>V3</c:v>
                </c:pt>
                <c:pt idx="4">
                  <c:v>V4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163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97E-40ED-B265-CBF76076E20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BOEKHOUDING / STAF FIN / VERZ / FIBE</c:v>
                </c:pt>
              </c:strCache>
            </c:strRef>
          </c:tx>
          <c:spPr>
            <a:solidFill>
              <a:srgbClr val="FFFF7F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E97E-40ED-B265-CBF76076E20A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97E-40ED-B265-CBF76076E20A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97E-40ED-B265-CBF76076E20A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97E-40ED-B265-CBF76076E2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V0</c:v>
                </c:pt>
                <c:pt idx="1">
                  <c:v>V1</c:v>
                </c:pt>
                <c:pt idx="2">
                  <c:v>V2</c:v>
                </c:pt>
                <c:pt idx="3">
                  <c:v>V3</c:v>
                </c:pt>
                <c:pt idx="4">
                  <c:v>V4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0</c:v>
                </c:pt>
                <c:pt idx="1">
                  <c:v>324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E97E-40ED-B265-CBF76076E20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AANKOOP BEHEER</c:v>
                </c:pt>
              </c:strCache>
            </c:strRef>
          </c:tx>
          <c:spPr>
            <a:solidFill>
              <a:srgbClr val="9966FF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V0</c:v>
                </c:pt>
                <c:pt idx="1">
                  <c:v>V1</c:v>
                </c:pt>
                <c:pt idx="2">
                  <c:v>V2</c:v>
                </c:pt>
                <c:pt idx="3">
                  <c:v>V3</c:v>
                </c:pt>
                <c:pt idx="4">
                  <c:v>V4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E97E-40ED-B265-CBF76076E20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MARCOM</c:v>
                </c:pt>
              </c:strCache>
            </c:strRef>
          </c:tx>
          <c:spPr>
            <a:solidFill>
              <a:srgbClr val="A5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9B6A0D09-D759-4F49-A067-C03B54D2FAB0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nl-B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1-E97E-40ED-B265-CBF76076E20A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E97E-40ED-B265-CBF76076E20A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F69-42C6-A0AE-4BCD5C805B2C}"/>
                </c:ext>
              </c:extLst>
            </c:dLbl>
            <c:dLbl>
              <c:idx val="3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97E-40ED-B265-CBF76076E20A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97E-40ED-B265-CBF76076E2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V0</c:v>
                </c:pt>
                <c:pt idx="1">
                  <c:v>V1</c:v>
                </c:pt>
                <c:pt idx="2">
                  <c:v>V2</c:v>
                </c:pt>
                <c:pt idx="3">
                  <c:v>V3</c:v>
                </c:pt>
                <c:pt idx="4">
                  <c:v>V4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179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97E-40ED-B265-CBF76076E20A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FACILITAIRE DIENST</c:v>
                </c:pt>
              </c:strCache>
            </c:strRef>
          </c:tx>
          <c:spPr>
            <a:solidFill>
              <a:srgbClr val="7F7FFF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E97E-40ED-B265-CBF76076E20A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E97E-40ED-B265-CBF76076E20A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97E-40ED-B265-CBF76076E20A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97E-40ED-B265-CBF76076E2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V0</c:v>
                </c:pt>
                <c:pt idx="1">
                  <c:v>V1</c:v>
                </c:pt>
                <c:pt idx="2">
                  <c:v>V2</c:v>
                </c:pt>
                <c:pt idx="3">
                  <c:v>V3</c:v>
                </c:pt>
                <c:pt idx="4">
                  <c:v>V4</c:v>
                </c:pt>
              </c:strCache>
            </c:strRef>
          </c:cat>
          <c:val>
            <c:numRef>
              <c:f>Sheet1!$G$2:$G$6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234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E97E-40ED-B265-CBF76076E20A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LOUNGE / BAR</c:v>
                </c:pt>
              </c:strCache>
            </c:strRef>
          </c:tx>
          <c:spPr>
            <a:solidFill>
              <a:srgbClr val="FF7F0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F69-42C6-A0AE-4BCD5C805B2C}"/>
                </c:ext>
              </c:extLst>
            </c:dLbl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F69-42C6-A0AE-4BCD5C805B2C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F69-42C6-A0AE-4BCD5C805B2C}"/>
                </c:ext>
              </c:extLst>
            </c:dLbl>
            <c:dLbl>
              <c:idx val="4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F69-42C6-A0AE-4BCD5C805B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V0</c:v>
                </c:pt>
                <c:pt idx="1">
                  <c:v>V1</c:v>
                </c:pt>
                <c:pt idx="2">
                  <c:v>V2</c:v>
                </c:pt>
                <c:pt idx="3">
                  <c:v>V3</c:v>
                </c:pt>
                <c:pt idx="4">
                  <c:v>V4</c:v>
                </c:pt>
              </c:strCache>
            </c:strRef>
          </c:cat>
          <c:val>
            <c:numRef>
              <c:f>Sheet1!$H$2:$H$6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83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F69-42C6-A0AE-4BCD5C805B2C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MEETING</c:v>
                </c:pt>
              </c:strCache>
            </c:strRef>
          </c:tx>
          <c:spPr>
            <a:solidFill>
              <a:srgbClr val="CCCC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V0</c:v>
                </c:pt>
                <c:pt idx="1">
                  <c:v>V1</c:v>
                </c:pt>
                <c:pt idx="2">
                  <c:v>V2</c:v>
                </c:pt>
                <c:pt idx="3">
                  <c:v>V3</c:v>
                </c:pt>
                <c:pt idx="4">
                  <c:v>V4</c:v>
                </c:pt>
              </c:strCache>
            </c:strRef>
          </c:cat>
          <c:val>
            <c:numRef>
              <c:f>Sheet1!$I$2:$I$6</c:f>
              <c:numCache>
                <c:formatCode>General</c:formatCode>
                <c:ptCount val="5"/>
                <c:pt idx="0">
                  <c:v>43</c:v>
                </c:pt>
                <c:pt idx="1">
                  <c:v>36.5</c:v>
                </c:pt>
                <c:pt idx="2">
                  <c:v>92</c:v>
                </c:pt>
                <c:pt idx="3">
                  <c:v>20</c:v>
                </c:pt>
                <c:pt idx="4">
                  <c:v>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2F69-42C6-A0AE-4BCD5C805B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65332352"/>
        <c:axId val="65333888"/>
      </c:barChart>
      <c:catAx>
        <c:axId val="6533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65333888"/>
        <c:crosses val="autoZero"/>
        <c:auto val="1"/>
        <c:lblAlgn val="ctr"/>
        <c:lblOffset val="100"/>
        <c:noMultiLvlLbl val="0"/>
      </c:catAx>
      <c:valAx>
        <c:axId val="653338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6533235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5.7377637597457683E-2"/>
          <c:y val="0.74613009259259255"/>
          <c:w val="0.8965200861239746"/>
          <c:h val="0.2362310185185185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3455771355365851E-2"/>
          <c:y val="3.617453703703704E-2"/>
          <c:w val="0.90832666529654593"/>
          <c:h val="0.59049722222222223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Publieke Zone</c:v>
                </c:pt>
              </c:strCache>
            </c:strRef>
          </c:tx>
          <c:spPr>
            <a:solidFill>
              <a:srgbClr val="00FF7F"/>
            </a:solidFill>
            <a:ln>
              <a:noFill/>
            </a:ln>
            <a:effectLst/>
          </c:spPr>
          <c:invertIfNegative val="0"/>
          <c:dLbls>
            <c:dLbl>
              <c:idx val="1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BEF-4E74-9A6E-7D93B2A88D9A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6BEF-4E74-9A6E-7D93B2A88D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Verdieping 0</c:v>
                </c:pt>
                <c:pt idx="1">
                  <c:v>Verdieping 1</c:v>
                </c:pt>
                <c:pt idx="2">
                  <c:v>Verdieping 2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850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BEF-4E74-9A6E-7D93B2A88D9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Lounge / Bar / Coffee</c:v>
                </c:pt>
              </c:strCache>
            </c:strRef>
          </c:tx>
          <c:spPr>
            <a:solidFill>
              <a:srgbClr val="FF7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Verdieping 0</c:v>
                </c:pt>
                <c:pt idx="1">
                  <c:v>Verdieping 1</c:v>
                </c:pt>
                <c:pt idx="2">
                  <c:v>Verdieping 2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95</c:v>
                </c:pt>
                <c:pt idx="1">
                  <c:v>37</c:v>
                </c:pt>
                <c:pt idx="2">
                  <c:v>22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BEF-4E74-9A6E-7D93B2A88D9A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Burgerzaken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6BEF-4E74-9A6E-7D93B2A88D9A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6BEF-4E74-9A6E-7D93B2A88D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>
                        <a:lumMod val="9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Verdieping 0</c:v>
                </c:pt>
                <c:pt idx="1">
                  <c:v>Verdieping 1</c:v>
                </c:pt>
                <c:pt idx="2">
                  <c:v>Verdieping 2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0</c:v>
                </c:pt>
                <c:pt idx="1">
                  <c:v>281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6BEF-4E74-9A6E-7D93B2A88D9A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Winkel Management &amp; Call Center</c:v>
                </c:pt>
              </c:strCache>
            </c:strRef>
          </c:tx>
          <c:spPr>
            <a:solidFill>
              <a:srgbClr val="A953A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6BEF-4E74-9A6E-7D93B2A88D9A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6BEF-4E74-9A6E-7D93B2A88D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Verdieping 0</c:v>
                </c:pt>
                <c:pt idx="1">
                  <c:v>Verdieping 1</c:v>
                </c:pt>
                <c:pt idx="2">
                  <c:v>Verdieping 2</c:v>
                </c:pt>
              </c:strCache>
            </c:strRef>
          </c:cat>
          <c:val>
            <c:numRef>
              <c:f>Sheet1!$E$2:$E$4</c:f>
              <c:numCache>
                <c:formatCode>General</c:formatCode>
                <c:ptCount val="3"/>
                <c:pt idx="0">
                  <c:v>0</c:v>
                </c:pt>
                <c:pt idx="1">
                  <c:v>92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6BEF-4E74-9A6E-7D93B2A88D9A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Handhaving &amp; Cell Data</c:v>
                </c:pt>
              </c:strCache>
            </c:strRef>
          </c:tx>
          <c:spPr>
            <a:solidFill>
              <a:srgbClr val="FFBF0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6BEF-4E74-9A6E-7D93B2A88D9A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6BEF-4E74-9A6E-7D93B2A88D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Verdieping 0</c:v>
                </c:pt>
                <c:pt idx="1">
                  <c:v>Verdieping 1</c:v>
                </c:pt>
                <c:pt idx="2">
                  <c:v>Verdieping 2</c:v>
                </c:pt>
              </c:strCache>
            </c:strRef>
          </c:cat>
          <c:val>
            <c:numRef>
              <c:f>Sheet1!$F$2:$F$4</c:f>
              <c:numCache>
                <c:formatCode>General</c:formatCode>
                <c:ptCount val="3"/>
                <c:pt idx="0">
                  <c:v>0</c:v>
                </c:pt>
                <c:pt idx="1">
                  <c:v>36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6BEF-4E74-9A6E-7D93B2A88D9A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Stedelijke Infrastructuur</c:v>
                </c:pt>
              </c:strCache>
            </c:strRef>
          </c:tx>
          <c:spPr>
            <a:solidFill>
              <a:srgbClr val="007FFF"/>
            </a:solidFill>
            <a:ln>
              <a:noFill/>
            </a:ln>
            <a:effectLst/>
          </c:spPr>
          <c:invertIfNegative val="0"/>
          <c:dLbls>
            <c:dLbl>
              <c:idx val="1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B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6BEF-4E74-9A6E-7D93B2A88D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Verdieping 0</c:v>
                </c:pt>
                <c:pt idx="1">
                  <c:v>Verdieping 1</c:v>
                </c:pt>
                <c:pt idx="2">
                  <c:v>Verdieping 2</c:v>
                </c:pt>
              </c:strCache>
            </c:strRef>
          </c:cat>
          <c:val>
            <c:numRef>
              <c:f>Sheet1!$G$2:$G$4</c:f>
              <c:numCache>
                <c:formatCode>General</c:formatCode>
                <c:ptCount val="3"/>
                <c:pt idx="0">
                  <c:v>0</c:v>
                </c:pt>
                <c:pt idx="1">
                  <c:v>155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6BEF-4E74-9A6E-7D93B2A88D9A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Wonen &amp; Economie</c:v>
                </c:pt>
              </c:strCache>
            </c:strRef>
          </c:tx>
          <c:spPr>
            <a:solidFill>
              <a:srgbClr val="FFBF7F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6BEF-4E74-9A6E-7D93B2A88D9A}"/>
                </c:ext>
              </c:extLst>
            </c:dLbl>
            <c:dLbl>
              <c:idx val="2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6BEF-4E74-9A6E-7D93B2A88D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Verdieping 0</c:v>
                </c:pt>
                <c:pt idx="1">
                  <c:v>Verdieping 1</c:v>
                </c:pt>
                <c:pt idx="2">
                  <c:v>Verdieping 2</c:v>
                </c:pt>
              </c:strCache>
            </c:strRef>
          </c:cat>
          <c:val>
            <c:numRef>
              <c:f>Sheet1!$H$2:$H$4</c:f>
              <c:numCache>
                <c:formatCode>General</c:formatCode>
                <c:ptCount val="3"/>
                <c:pt idx="0">
                  <c:v>0</c:v>
                </c:pt>
                <c:pt idx="1">
                  <c:v>125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6BEF-4E74-9A6E-7D93B2A88D9A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Stadsontwikkeling</c:v>
                </c:pt>
              </c:strCache>
            </c:strRef>
          </c:tx>
          <c:spPr>
            <a:solidFill>
              <a:srgbClr val="00FFFF"/>
            </a:solidFill>
            <a:ln>
              <a:noFill/>
            </a:ln>
            <a:effectLst/>
          </c:spPr>
          <c:invertIfNegative val="0"/>
          <c:dLbls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6BEF-4E74-9A6E-7D93B2A88D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Verdieping 0</c:v>
                </c:pt>
                <c:pt idx="1">
                  <c:v>Verdieping 1</c:v>
                </c:pt>
                <c:pt idx="2">
                  <c:v>Verdieping 2</c:v>
                </c:pt>
              </c:strCache>
            </c:strRef>
          </c:cat>
          <c:val>
            <c:numRef>
              <c:f>Sheet1!$I$2:$I$4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6BEF-4E74-9A6E-7D93B2A88D9A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Sportdienst</c:v>
                </c:pt>
              </c:strCache>
            </c:strRef>
          </c:tx>
          <c:spPr>
            <a:solidFill>
              <a:srgbClr val="DFFF7F"/>
            </a:solidFill>
            <a:ln>
              <a:noFill/>
            </a:ln>
            <a:effectLst/>
          </c:spPr>
          <c:invertIfNegative val="0"/>
          <c:dLbls>
            <c:dLbl>
              <c:idx val="2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6BEF-4E74-9A6E-7D93B2A88D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Verdieping 0</c:v>
                </c:pt>
                <c:pt idx="1">
                  <c:v>Verdieping 1</c:v>
                </c:pt>
                <c:pt idx="2">
                  <c:v>Verdieping 2</c:v>
                </c:pt>
              </c:strCache>
            </c:strRef>
          </c:cat>
          <c:val>
            <c:numRef>
              <c:f>Sheet1!$J$2:$J$4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6BEF-4E74-9A6E-7D93B2A88D9A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Omgeving</c:v>
                </c:pt>
              </c:strCache>
            </c:strRef>
          </c:tx>
          <c:spPr>
            <a:solidFill>
              <a:srgbClr val="00A500"/>
            </a:solidFill>
            <a:ln>
              <a:noFill/>
            </a:ln>
            <a:effectLst/>
          </c:spPr>
          <c:invertIfNegative val="0"/>
          <c:dLbls>
            <c:dLbl>
              <c:idx val="2"/>
              <c:layout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B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6BEF-4E74-9A6E-7D93B2A88D9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Verdieping 0</c:v>
                </c:pt>
                <c:pt idx="1">
                  <c:v>Verdieping 1</c:v>
                </c:pt>
                <c:pt idx="2">
                  <c:v>Verdieping 2</c:v>
                </c:pt>
              </c:strCache>
            </c:strRef>
          </c:cat>
          <c:val>
            <c:numRef>
              <c:f>Sheet1!$K$2:$K$4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266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6BEF-4E74-9A6E-7D93B2A88D9A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Meeting + Cockpit Office</c:v>
                </c:pt>
              </c:strCache>
            </c:strRef>
          </c:tx>
          <c:spPr>
            <a:solidFill>
              <a:srgbClr val="CCCC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Verdieping 0</c:v>
                </c:pt>
                <c:pt idx="1">
                  <c:v>Verdieping 1</c:v>
                </c:pt>
                <c:pt idx="2">
                  <c:v>Verdieping 2</c:v>
                </c:pt>
              </c:strCache>
            </c:strRef>
          </c:cat>
          <c:val>
            <c:numRef>
              <c:f>Sheet1!$L$2:$L$4</c:f>
              <c:numCache>
                <c:formatCode>General</c:formatCode>
                <c:ptCount val="3"/>
                <c:pt idx="0">
                  <c:v>26</c:v>
                </c:pt>
                <c:pt idx="1">
                  <c:v>83</c:v>
                </c:pt>
                <c:pt idx="2">
                  <c:v>255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6BEF-4E74-9A6E-7D93B2A88D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424832"/>
        <c:axId val="4426368"/>
      </c:barChart>
      <c:catAx>
        <c:axId val="4424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426368"/>
        <c:crosses val="autoZero"/>
        <c:auto val="1"/>
        <c:lblAlgn val="ctr"/>
        <c:lblOffset val="100"/>
        <c:noMultiLvlLbl val="0"/>
      </c:catAx>
      <c:valAx>
        <c:axId val="4426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44248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4.1696051235560257E-2"/>
          <c:y val="0.74340231481481489"/>
          <c:w val="0.91163947116121902"/>
          <c:h val="0.238958796296296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Meeting</c:v>
                </c:pt>
              </c:strCache>
            </c:strRef>
          </c:tx>
          <c:spPr>
            <a:solidFill>
              <a:srgbClr val="CCCC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V0</c:v>
                </c:pt>
                <c:pt idx="1">
                  <c:v>V1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240</c:v>
                </c:pt>
                <c:pt idx="1">
                  <c:v>16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E4C-4BA6-87AE-42737B83AEC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HR</c:v>
                </c:pt>
              </c:strCache>
            </c:strRef>
          </c:tx>
          <c:spPr>
            <a:solidFill>
              <a:srgbClr val="0052A5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E4C-4BA6-87AE-42737B83AEC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48781806-CCDE-466B-AADA-D33DE294DF2A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nl-B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E4C-4BA6-87AE-42737B83AEC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V0</c:v>
                </c:pt>
                <c:pt idx="1">
                  <c:v>V1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0</c:v>
                </c:pt>
                <c:pt idx="1">
                  <c:v>231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E4C-4BA6-87AE-42737B83AE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0054272"/>
        <c:axId val="50056192"/>
      </c:barChart>
      <c:catAx>
        <c:axId val="50054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0056192"/>
        <c:crosses val="autoZero"/>
        <c:auto val="1"/>
        <c:lblAlgn val="ctr"/>
        <c:lblOffset val="100"/>
        <c:noMultiLvlLbl val="0"/>
      </c:catAx>
      <c:valAx>
        <c:axId val="50056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00542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Sociale Dienst</c:v>
                </c:pt>
              </c:strCache>
            </c:strRef>
          </c:tx>
          <c:spPr>
            <a:solidFill>
              <a:srgbClr val="FF7F9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V0</c:v>
                </c:pt>
                <c:pt idx="1">
                  <c:v>V1</c:v>
                </c:pt>
                <c:pt idx="2">
                  <c:v>V2</c:v>
                </c:pt>
                <c:pt idx="3">
                  <c:v>V3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329</c:v>
                </c:pt>
                <c:pt idx="1">
                  <c:v>366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F0B-4E13-819C-3680B69D3E0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Front Office</c:v>
                </c:pt>
              </c:strCache>
            </c:strRef>
          </c:tx>
          <c:spPr>
            <a:solidFill>
              <a:srgbClr val="656565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D4E5435-AADA-410D-A0CE-FC333C2AB493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nl-B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9F0B-4E13-819C-3680B69D3E0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C6B0E3A9-ECB9-4843-B66E-84188330CD5B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nl-B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9F0B-4E13-819C-3680B69D3E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V0</c:v>
                </c:pt>
                <c:pt idx="1">
                  <c:v>V1</c:v>
                </c:pt>
                <c:pt idx="2">
                  <c:v>V2</c:v>
                </c:pt>
                <c:pt idx="3">
                  <c:v>V3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745</c:v>
                </c:pt>
                <c:pt idx="1">
                  <c:v>113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F0B-4E13-819C-3680B69D3E0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Sociaal Beleid</c:v>
                </c:pt>
              </c:strCache>
            </c:strRef>
          </c:tx>
          <c:spPr>
            <a:solidFill>
              <a:srgbClr val="A52900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fld id="{C485208F-1D10-46F9-988C-5164BF58745A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nl-BE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9F0B-4E13-819C-3680B69D3E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V0</c:v>
                </c:pt>
                <c:pt idx="1">
                  <c:v>V1</c:v>
                </c:pt>
                <c:pt idx="2">
                  <c:v>V2</c:v>
                </c:pt>
                <c:pt idx="3">
                  <c:v>V3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1">
                  <c:v>109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F0B-4E13-819C-3680B69D3E09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Voorzitter + Kabinet</c:v>
                </c:pt>
              </c:strCache>
            </c:strRef>
          </c:tx>
          <c:spPr>
            <a:solidFill>
              <a:srgbClr val="FFBF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V0</c:v>
                </c:pt>
                <c:pt idx="1">
                  <c:v>V1</c:v>
                </c:pt>
                <c:pt idx="2">
                  <c:v>V2</c:v>
                </c:pt>
                <c:pt idx="3">
                  <c:v>V3</c:v>
                </c:pt>
              </c:strCache>
            </c:strRef>
          </c:cat>
          <c:val>
            <c:numRef>
              <c:f>Sheet1!$E$2:$E$5</c:f>
              <c:numCache>
                <c:formatCode>General</c:formatCode>
                <c:ptCount val="4"/>
                <c:pt idx="1">
                  <c:v>66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9F0B-4E13-819C-3680B69D3E09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Zorg</c:v>
                </c:pt>
              </c:strCache>
            </c:strRef>
          </c:tx>
          <c:spPr>
            <a:solidFill>
              <a:srgbClr val="7F7F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V0</c:v>
                </c:pt>
                <c:pt idx="1">
                  <c:v>V1</c:v>
                </c:pt>
                <c:pt idx="2">
                  <c:v>V2</c:v>
                </c:pt>
                <c:pt idx="3">
                  <c:v>V3</c:v>
                </c:pt>
              </c:strCache>
            </c:strRef>
          </c:cat>
          <c:val>
            <c:numRef>
              <c:f>Sheet1!$F$2:$F$5</c:f>
              <c:numCache>
                <c:formatCode>General</c:formatCode>
                <c:ptCount val="4"/>
                <c:pt idx="1">
                  <c:v>98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9F0B-4E13-819C-3680B69D3E09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Family Justice</c:v>
                </c:pt>
              </c:strCache>
            </c:strRef>
          </c:tx>
          <c:spPr>
            <a:solidFill>
              <a:srgbClr val="00A57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V0</c:v>
                </c:pt>
                <c:pt idx="1">
                  <c:v>V1</c:v>
                </c:pt>
                <c:pt idx="2">
                  <c:v>V2</c:v>
                </c:pt>
                <c:pt idx="3">
                  <c:v>V3</c:v>
                </c:pt>
              </c:strCache>
            </c:strRef>
          </c:cat>
          <c:val>
            <c:numRef>
              <c:f>Sheet1!$G$2:$G$5</c:f>
              <c:numCache>
                <c:formatCode>General</c:formatCode>
                <c:ptCount val="4"/>
                <c:pt idx="1">
                  <c:v>26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9F0B-4E13-819C-3680B69D3E09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Preventie &amp; Veiligheid</c:v>
                </c:pt>
              </c:strCache>
            </c:strRef>
          </c:tx>
          <c:spPr>
            <a:solidFill>
              <a:srgbClr val="7CA5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V0</c:v>
                </c:pt>
                <c:pt idx="1">
                  <c:v>V1</c:v>
                </c:pt>
                <c:pt idx="2">
                  <c:v>V2</c:v>
                </c:pt>
                <c:pt idx="3">
                  <c:v>V3</c:v>
                </c:pt>
              </c:strCache>
            </c:strRef>
          </c:cat>
          <c:val>
            <c:numRef>
              <c:f>Sheet1!$H$2:$H$5</c:f>
              <c:numCache>
                <c:formatCode>General</c:formatCode>
                <c:ptCount val="4"/>
                <c:pt idx="2">
                  <c:v>335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6-9F0B-4E13-819C-3680B69D3E09}"/>
            </c:ext>
          </c:extLst>
        </c:ser>
        <c:ser>
          <c:idx val="7"/>
          <c:order val="7"/>
          <c:tx>
            <c:strRef>
              <c:f>Sheet1!$I$1</c:f>
              <c:strCache>
                <c:ptCount val="1"/>
                <c:pt idx="0">
                  <c:v>ICT</c:v>
                </c:pt>
              </c:strCache>
            </c:strRef>
          </c:tx>
          <c:spPr>
            <a:solidFill>
              <a:srgbClr val="91A55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V0</c:v>
                </c:pt>
                <c:pt idx="1">
                  <c:v>V1</c:v>
                </c:pt>
                <c:pt idx="2">
                  <c:v>V2</c:v>
                </c:pt>
                <c:pt idx="3">
                  <c:v>V3</c:v>
                </c:pt>
              </c:strCache>
            </c:strRef>
          </c:cat>
          <c:val>
            <c:numRef>
              <c:f>Sheet1!$I$2:$I$5</c:f>
              <c:numCache>
                <c:formatCode>General</c:formatCode>
                <c:ptCount val="4"/>
                <c:pt idx="3">
                  <c:v>424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9F0B-4E13-819C-3680B69D3E09}"/>
            </c:ext>
          </c:extLst>
        </c:ser>
        <c:ser>
          <c:idx val="8"/>
          <c:order val="8"/>
          <c:tx>
            <c:strRef>
              <c:f>Sheet1!$J$1</c:f>
              <c:strCache>
                <c:ptCount val="1"/>
                <c:pt idx="0">
                  <c:v>Opleiding</c:v>
                </c:pt>
              </c:strCache>
            </c:strRef>
          </c:tx>
          <c:spPr>
            <a:solidFill>
              <a:srgbClr val="A500A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V0</c:v>
                </c:pt>
                <c:pt idx="1">
                  <c:v>V1</c:v>
                </c:pt>
                <c:pt idx="2">
                  <c:v>V2</c:v>
                </c:pt>
                <c:pt idx="3">
                  <c:v>V3</c:v>
                </c:pt>
              </c:strCache>
            </c:strRef>
          </c:cat>
          <c:val>
            <c:numRef>
              <c:f>Sheet1!$J$2:$J$5</c:f>
              <c:numCache>
                <c:formatCode>General</c:formatCode>
                <c:ptCount val="4"/>
                <c:pt idx="3">
                  <c:v>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9F0B-4E13-819C-3680B69D3E09}"/>
            </c:ext>
          </c:extLst>
        </c:ser>
        <c:ser>
          <c:idx val="9"/>
          <c:order val="9"/>
          <c:tx>
            <c:strRef>
              <c:f>Sheet1!$K$1</c:f>
              <c:strCache>
                <c:ptCount val="1"/>
                <c:pt idx="0">
                  <c:v>Meeting</c:v>
                </c:pt>
              </c:strCache>
            </c:strRef>
          </c:tx>
          <c:spPr>
            <a:solidFill>
              <a:srgbClr val="CCCC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V0</c:v>
                </c:pt>
                <c:pt idx="1">
                  <c:v>V1</c:v>
                </c:pt>
                <c:pt idx="2">
                  <c:v>V2</c:v>
                </c:pt>
                <c:pt idx="3">
                  <c:v>V3</c:v>
                </c:pt>
              </c:strCache>
            </c:strRef>
          </c:cat>
          <c:val>
            <c:numRef>
              <c:f>Sheet1!$K$2:$K$5</c:f>
              <c:numCache>
                <c:formatCode>General</c:formatCode>
                <c:ptCount val="4"/>
                <c:pt idx="0">
                  <c:v>61</c:v>
                </c:pt>
                <c:pt idx="1">
                  <c:v>191</c:v>
                </c:pt>
                <c:pt idx="2">
                  <c:v>80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9-9F0B-4E13-819C-3680B69D3E09}"/>
            </c:ext>
          </c:extLst>
        </c:ser>
        <c:ser>
          <c:idx val="10"/>
          <c:order val="10"/>
          <c:tx>
            <c:strRef>
              <c:f>Sheet1!$L$1</c:f>
              <c:strCache>
                <c:ptCount val="1"/>
                <c:pt idx="0">
                  <c:v>Lounge / Bar</c:v>
                </c:pt>
              </c:strCache>
            </c:strRef>
          </c:tx>
          <c:spPr>
            <a:solidFill>
              <a:srgbClr val="FF7F00"/>
            </a:solidFill>
            <a:ln>
              <a:noFill/>
            </a:ln>
            <a:effectLst/>
          </c:spPr>
          <c:invertIfNegative val="0"/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B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V0</c:v>
                </c:pt>
                <c:pt idx="1">
                  <c:v>V1</c:v>
                </c:pt>
                <c:pt idx="2">
                  <c:v>V2</c:v>
                </c:pt>
                <c:pt idx="3">
                  <c:v>V3</c:v>
                </c:pt>
              </c:strCache>
            </c:strRef>
          </c:cat>
          <c:val>
            <c:numRef>
              <c:f>Sheet1!$L$2:$L$5</c:f>
              <c:numCache>
                <c:formatCode>General</c:formatCode>
                <c:ptCount val="4"/>
                <c:pt idx="2">
                  <c:v>92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9F0B-4E13-819C-3680B69D3E09}"/>
            </c:ext>
          </c:extLst>
        </c:ser>
        <c:ser>
          <c:idx val="11"/>
          <c:order val="11"/>
          <c:tx>
            <c:strRef>
              <c:f>Sheet1!$M$1</c:f>
              <c:strCache>
                <c:ptCount val="1"/>
                <c:pt idx="0">
                  <c:v>Archief</c:v>
                </c:pt>
              </c:strCache>
            </c:strRef>
          </c:tx>
          <c:spPr>
            <a:solidFill>
              <a:srgbClr val="ECECE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V0</c:v>
                </c:pt>
                <c:pt idx="1">
                  <c:v>V1</c:v>
                </c:pt>
                <c:pt idx="2">
                  <c:v>V2</c:v>
                </c:pt>
                <c:pt idx="3">
                  <c:v>V3</c:v>
                </c:pt>
              </c:strCache>
            </c:strRef>
          </c:cat>
          <c:val>
            <c:numRef>
              <c:f>Sheet1!$M$2:$M$5</c:f>
              <c:numCache>
                <c:formatCode>General</c:formatCode>
                <c:ptCount val="4"/>
                <c:pt idx="2">
                  <c:v>183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9F0B-4E13-819C-3680B69D3E09}"/>
            </c:ext>
          </c:extLst>
        </c:ser>
        <c:ser>
          <c:idx val="12"/>
          <c:order val="12"/>
          <c:tx>
            <c:strRef>
              <c:f>Sheet1!$N$1</c:f>
              <c:strCache>
                <c:ptCount val="1"/>
                <c:pt idx="0">
                  <c:v>Vrij</c:v>
                </c:pt>
              </c:strCache>
            </c:strRef>
          </c:tx>
          <c:spPr>
            <a:solidFill>
              <a:srgbClr val="A55200"/>
            </a:solidFill>
            <a:ln>
              <a:noFill/>
            </a:ln>
            <a:effectLst/>
          </c:spPr>
          <c:invertIfNegative val="0"/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>
                          <a:lumMod val="9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nl-BE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l-B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V0</c:v>
                </c:pt>
                <c:pt idx="1">
                  <c:v>V1</c:v>
                </c:pt>
                <c:pt idx="2">
                  <c:v>V2</c:v>
                </c:pt>
                <c:pt idx="3">
                  <c:v>V3</c:v>
                </c:pt>
              </c:strCache>
            </c:strRef>
          </c:cat>
          <c:val>
            <c:numRef>
              <c:f>Sheet1!$N$2:$N$5</c:f>
              <c:numCache>
                <c:formatCode>General</c:formatCode>
                <c:ptCount val="4"/>
                <c:pt idx="2">
                  <c:v>64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9CD-431C-A313-17615434B8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55837056"/>
        <c:axId val="55838592"/>
      </c:barChart>
      <c:catAx>
        <c:axId val="55837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5838592"/>
        <c:crosses val="autoZero"/>
        <c:auto val="1"/>
        <c:lblAlgn val="ctr"/>
        <c:lblOffset val="100"/>
        <c:noMultiLvlLbl val="0"/>
      </c:catAx>
      <c:valAx>
        <c:axId val="558385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l-BE"/>
          </a:p>
        </c:txPr>
        <c:crossAx val="55837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l-B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nl-BE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1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748C36F3-E293-43D5-9A62-53C6B4F6A873}" type="datetimeFigureOut">
              <a:rPr lang="nl-BE" smtClean="0"/>
              <a:t>30/11/2016</a:t>
            </a:fld>
            <a:endParaRPr lang="nl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4A2C2BC0-6E9D-4BF0-A910-FDD83FB95932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01012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C79F082D-7095-46B9-B37C-D2881F3E2ADD}" type="datetimeFigureOut">
              <a:rPr lang="nl-BE" smtClean="0"/>
              <a:t>30/11/2016</a:t>
            </a:fld>
            <a:endParaRPr lang="nl-B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nl-B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D0DED43A-FCA8-4672-857D-93BF03BD34D7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07317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0"/>
            <a:ext cx="9144000" cy="3789040"/>
          </a:xfrm>
          <a:prstGeom prst="rect">
            <a:avLst/>
          </a:prstGeom>
          <a:solidFill>
            <a:srgbClr val="005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9776" y="2130425"/>
            <a:ext cx="7772400" cy="1470025"/>
          </a:xfrm>
        </p:spPr>
        <p:txBody>
          <a:bodyPr/>
          <a:lstStyle>
            <a:lvl1pPr algn="l">
              <a:defRPr b="1">
                <a:solidFill>
                  <a:schemeClr val="bg1"/>
                </a:solidFill>
                <a:latin typeface="Proxima Nova Rg" pitchFamily="50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67544" y="3886200"/>
            <a:ext cx="7088832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  <a:latin typeface="Proxima Nova Rg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dirty="0"/>
              <a:t>Klik om de ondertitelstijl van het model te bewerken</a:t>
            </a:r>
            <a:endParaRPr lang="nl-BE" dirty="0"/>
          </a:p>
        </p:txBody>
      </p:sp>
      <p:pic>
        <p:nvPicPr>
          <p:cNvPr id="7" name="Picture 6" descr="O:\FotoDisk\FOTO'S MARCOM\Logo's\Sociaal Huis\logo-2-var-1-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5445224"/>
            <a:ext cx="2083671" cy="114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J:\Sites\Huisstijl\Mechelen Algemeen\Mechelen_logo_Combi3_blauw_groen\RGB\Mech2_combi3_RGB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4982" y="5445224"/>
            <a:ext cx="1511474" cy="107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9776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1128011"/>
          </a:xfrm>
          <a:prstGeom prst="rect">
            <a:avLst/>
          </a:prstGeom>
          <a:solidFill>
            <a:srgbClr val="005A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ln>
                <a:noFill/>
              </a:ln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8011"/>
          </a:xfrm>
        </p:spPr>
        <p:txBody>
          <a:bodyPr>
            <a:normAutofit/>
          </a:bodyPr>
          <a:lstStyle>
            <a:lvl1pPr algn="l">
              <a:defRPr sz="3200" b="1">
                <a:solidFill>
                  <a:schemeClr val="bg1"/>
                </a:solidFill>
                <a:latin typeface="Proxima Nova Rg" pitchFamily="50" charset="0"/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Proxima Nova Rg" pitchFamily="50" charset="0"/>
              </a:defRPr>
            </a:lvl1pPr>
            <a:lvl2pPr>
              <a:defRPr>
                <a:latin typeface="Proxima Nova Rg" pitchFamily="50" charset="0"/>
              </a:defRPr>
            </a:lvl2pPr>
            <a:lvl3pPr>
              <a:defRPr>
                <a:latin typeface="Proxima Nova Rg" pitchFamily="50" charset="0"/>
              </a:defRPr>
            </a:lvl3pPr>
            <a:lvl4pPr>
              <a:defRPr>
                <a:latin typeface="Proxima Nova Rg" pitchFamily="50" charset="0"/>
              </a:defRPr>
            </a:lvl4pPr>
            <a:lvl5pPr>
              <a:defRPr>
                <a:latin typeface="Proxima Nova Rg" pitchFamily="50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grpSp>
        <p:nvGrpSpPr>
          <p:cNvPr id="8" name="Groep 7"/>
          <p:cNvGrpSpPr/>
          <p:nvPr userDrawn="1"/>
        </p:nvGrpSpPr>
        <p:grpSpPr>
          <a:xfrm>
            <a:off x="6480720" y="44624"/>
            <a:ext cx="2627784" cy="1008542"/>
            <a:chOff x="6012160" y="12464"/>
            <a:chExt cx="3131840" cy="1201999"/>
          </a:xfrm>
        </p:grpSpPr>
        <p:pic>
          <p:nvPicPr>
            <p:cNvPr id="9" name="Picture 5" descr="J:\Sites\Huisstijl\Mechelen Algemeen\Mechelen_logo_Combi1_Corporate\White\Mech2_corporate_white.png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3521" y="12464"/>
              <a:ext cx="1490479" cy="1201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6" descr="O:\FotoDisk\FOTO'S MARCOM\Logo's\Sociaal Huis\SociaalHuis_wit.pn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12160" y="222105"/>
              <a:ext cx="1584176" cy="7586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58225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FC503-7C6C-4BCD-97D3-FBE17A68E970}" type="datetimeFigureOut">
              <a:rPr lang="nl-BE" smtClean="0"/>
              <a:t>30/11/2016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1066C7-AFCF-4351-B06F-F116DE6DE74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46637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9776" y="2130425"/>
            <a:ext cx="8422704" cy="1470025"/>
          </a:xfrm>
        </p:spPr>
        <p:txBody>
          <a:bodyPr/>
          <a:lstStyle/>
          <a:p>
            <a:r>
              <a:rPr lang="nl-BE" dirty="0"/>
              <a:t>Macroplan </a:t>
            </a:r>
            <a:r>
              <a:rPr lang="nl-BE" sz="1800" dirty="0"/>
              <a:t>(versie 25/11)</a:t>
            </a:r>
            <a:endParaRPr lang="nl-BE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nl-BE" sz="1800" dirty="0"/>
              <a:t>Zeeridder</a:t>
            </a:r>
          </a:p>
          <a:p>
            <a:r>
              <a:rPr lang="nl-BE" sz="1800" dirty="0"/>
              <a:t>Huis Van De Mechelaar</a:t>
            </a:r>
          </a:p>
          <a:p>
            <a:r>
              <a:rPr lang="nl-BE" sz="1800" dirty="0"/>
              <a:t>Leliëndaal</a:t>
            </a:r>
          </a:p>
          <a:p>
            <a:r>
              <a:rPr lang="nl-BE" sz="1800" dirty="0"/>
              <a:t>Gebouw personeelsdienst</a:t>
            </a:r>
          </a:p>
        </p:txBody>
      </p:sp>
    </p:spTree>
    <p:extLst>
      <p:ext uri="{BB962C8B-B14F-4D97-AF65-F5344CB8AC3E}">
        <p14:creationId xmlns:p14="http://schemas.microsoft.com/office/powerpoint/2010/main" val="32348708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000" dirty="0"/>
              <a:t>Macroplan Huis VD Mechelaar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800000" y="72000"/>
            <a:ext cx="5589386" cy="79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47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000" dirty="0"/>
              <a:t>Macroplan Huis VD Mechelaar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151" r="7639"/>
          <a:stretch/>
        </p:blipFill>
        <p:spPr>
          <a:xfrm rot="16200000">
            <a:off x="1800000" y="72000"/>
            <a:ext cx="5616624" cy="79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2645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400" dirty="0"/>
              <a:t>Macroplan Personeelsdienst</a:t>
            </a:r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nl-BE" dirty="0"/>
              <a:t>Overzicht </a:t>
            </a:r>
            <a:r>
              <a:rPr lang="nl-BE" sz="2000" dirty="0"/>
              <a:t>(in m²)</a:t>
            </a:r>
            <a:endParaRPr lang="nl-BE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71559536"/>
              </p:ext>
            </p:extLst>
          </p:nvPr>
        </p:nvGraphicFramePr>
        <p:xfrm>
          <a:off x="720000" y="2160000"/>
          <a:ext cx="7020352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63432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000" dirty="0"/>
              <a:t>Macroplan Personeelsdienst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85" r="7138"/>
          <a:stretch/>
        </p:blipFill>
        <p:spPr>
          <a:xfrm rot="16200000">
            <a:off x="1800000" y="72000"/>
            <a:ext cx="5661248" cy="79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4595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000" dirty="0"/>
              <a:t>Macroplan Personeelsdienst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22" r="7815"/>
          <a:stretch/>
        </p:blipFill>
        <p:spPr>
          <a:xfrm rot="16200000">
            <a:off x="1800000" y="72000"/>
            <a:ext cx="5646910" cy="79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344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400" dirty="0"/>
              <a:t>Macroplan Leliëndaal</a:t>
            </a:r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nl-BE" dirty="0"/>
              <a:t>Overzicht </a:t>
            </a:r>
            <a:r>
              <a:rPr lang="nl-BE" sz="2000" dirty="0"/>
              <a:t>(in m²)</a:t>
            </a:r>
            <a:endParaRPr lang="nl-BE" dirty="0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263927424"/>
              </p:ext>
            </p:extLst>
          </p:nvPr>
        </p:nvGraphicFramePr>
        <p:xfrm>
          <a:off x="720000" y="2160000"/>
          <a:ext cx="7740432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316047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000" dirty="0"/>
              <a:t>Macroplan Leliëndaal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95" r="8026"/>
          <a:stretch/>
        </p:blipFill>
        <p:spPr>
          <a:xfrm rot="16200000">
            <a:off x="1800000" y="72000"/>
            <a:ext cx="5634636" cy="79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31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000" dirty="0"/>
              <a:t>Macroplan Leliëndaal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31" r="7492"/>
          <a:stretch/>
        </p:blipFill>
        <p:spPr>
          <a:xfrm rot="16200000">
            <a:off x="1800000" y="72000"/>
            <a:ext cx="5661248" cy="79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77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000" dirty="0"/>
              <a:t>Macroplan Leliëndaal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22" r="7815"/>
          <a:stretch/>
        </p:blipFill>
        <p:spPr>
          <a:xfrm rot="16200000">
            <a:off x="1800000" y="72000"/>
            <a:ext cx="5646910" cy="79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14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000" dirty="0"/>
              <a:t>Macroplan Leliëndaal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71" r="7921"/>
          <a:stretch/>
        </p:blipFill>
        <p:spPr>
          <a:xfrm rot="16200000">
            <a:off x="1800000" y="72000"/>
            <a:ext cx="5616624" cy="79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893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400" dirty="0"/>
              <a:t>Macroplan Zeeridder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/>
              <a:t>Overzicht </a:t>
            </a:r>
            <a:r>
              <a:rPr lang="nl-BE" sz="2000" dirty="0"/>
              <a:t>(in m²)</a:t>
            </a:r>
            <a:endParaRPr lang="nl-BE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926998090"/>
              </p:ext>
            </p:extLst>
          </p:nvPr>
        </p:nvGraphicFramePr>
        <p:xfrm>
          <a:off x="720000" y="2160000"/>
          <a:ext cx="7884448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48050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000" dirty="0"/>
              <a:t>Macroplan Zeeridder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976" r="7684"/>
          <a:stretch/>
        </p:blipFill>
        <p:spPr>
          <a:xfrm rot="16200000">
            <a:off x="1800000" y="72000"/>
            <a:ext cx="5625398" cy="79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513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000" dirty="0"/>
              <a:t>Macroplan Zeeridder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04" r="7320"/>
          <a:stretch/>
        </p:blipFill>
        <p:spPr>
          <a:xfrm rot="16200000">
            <a:off x="1800000" y="72000"/>
            <a:ext cx="5661248" cy="79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998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000" dirty="0"/>
              <a:t>Macroplan Zeeridder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893" r="7709"/>
          <a:stretch/>
        </p:blipFill>
        <p:spPr>
          <a:xfrm rot="16200000">
            <a:off x="1833270" y="38731"/>
            <a:ext cx="5629290" cy="79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802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000" dirty="0"/>
              <a:t>Macroplan Zeeridder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355" r="7301"/>
          <a:stretch/>
        </p:blipFill>
        <p:spPr>
          <a:xfrm rot="16200000">
            <a:off x="1800000" y="72000"/>
            <a:ext cx="5625692" cy="79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0612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000" dirty="0"/>
              <a:t>Macroplan Zeeridder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649" r="7472"/>
          <a:stretch/>
        </p:blipFill>
        <p:spPr>
          <a:xfrm rot="16200000">
            <a:off x="1829756" y="67376"/>
            <a:ext cx="5661248" cy="79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918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400" dirty="0"/>
              <a:t>Macroplan Huis VD Mechelaar</a:t>
            </a:r>
          </a:p>
        </p:txBody>
      </p:sp>
      <p:sp>
        <p:nvSpPr>
          <p:cNvPr id="10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nl-BE" dirty="0"/>
              <a:t>Overzicht </a:t>
            </a:r>
            <a:r>
              <a:rPr lang="nl-BE" sz="2000" dirty="0"/>
              <a:t>(in m²)</a:t>
            </a:r>
            <a:endParaRPr lang="nl-BE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1354828667"/>
              </p:ext>
            </p:extLst>
          </p:nvPr>
        </p:nvGraphicFramePr>
        <p:xfrm>
          <a:off x="720000" y="2160000"/>
          <a:ext cx="7668424" cy="43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45259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2000" dirty="0"/>
              <a:t>Macroplan Huis VD Mechelaar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33" r="7708"/>
          <a:stretch/>
        </p:blipFill>
        <p:spPr>
          <a:xfrm rot="16200000">
            <a:off x="1800000" y="72000"/>
            <a:ext cx="5660070" cy="79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00897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4103</TotalTime>
  <Words>86</Words>
  <Application>Microsoft Office PowerPoint</Application>
  <PresentationFormat>Diavoorstelling (4:3)</PresentationFormat>
  <Paragraphs>36</Paragraphs>
  <Slides>19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0" baseType="lpstr">
      <vt:lpstr>Kantoorthema</vt:lpstr>
      <vt:lpstr>Macroplan (versie 25/11)</vt:lpstr>
      <vt:lpstr>Macroplan Zeeridder</vt:lpstr>
      <vt:lpstr>Macroplan Zeeridder</vt:lpstr>
      <vt:lpstr>Macroplan Zeeridder</vt:lpstr>
      <vt:lpstr>Macroplan Zeeridder</vt:lpstr>
      <vt:lpstr>Macroplan Zeeridder</vt:lpstr>
      <vt:lpstr>Macroplan Zeeridder</vt:lpstr>
      <vt:lpstr>Macroplan Huis VD Mechelaar</vt:lpstr>
      <vt:lpstr>Macroplan Huis VD Mechelaar</vt:lpstr>
      <vt:lpstr>Macroplan Huis VD Mechelaar</vt:lpstr>
      <vt:lpstr>Macroplan Huis VD Mechelaar</vt:lpstr>
      <vt:lpstr>Macroplan Personeelsdienst</vt:lpstr>
      <vt:lpstr>Macroplan Personeelsdienst</vt:lpstr>
      <vt:lpstr>Macroplan Personeelsdienst</vt:lpstr>
      <vt:lpstr>Macroplan Leliëndaal</vt:lpstr>
      <vt:lpstr>Macroplan Leliëndaal</vt:lpstr>
      <vt:lpstr>Macroplan Leliëndaal</vt:lpstr>
      <vt:lpstr>Macroplan Leliëndaal</vt:lpstr>
      <vt:lpstr>Macroplan Leliëndaal</vt:lpstr>
    </vt:vector>
  </TitlesOfParts>
  <Company>Stad Mechelen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Jacobs Karen</dc:creator>
  <cp:lastModifiedBy>Maes Christophe</cp:lastModifiedBy>
  <cp:revision>52</cp:revision>
  <cp:lastPrinted>2016-11-25T13:04:32Z</cp:lastPrinted>
  <dcterms:created xsi:type="dcterms:W3CDTF">2016-09-13T14:32:22Z</dcterms:created>
  <dcterms:modified xsi:type="dcterms:W3CDTF">2016-11-30T14:57:36Z</dcterms:modified>
</cp:coreProperties>
</file>